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4630400" cy="8229600"/>
  <p:notesSz cx="8229600" cy="14630400"/>
  <p:embeddedFontLst>
    <p:embeddedFont>
      <p:font typeface="Host Grotesk Medium"/>
      <p:regular r:id="rId33"/>
    </p:embeddedFont>
    <p:embeddedFont>
      <p:font typeface="Host Grotesk Medium"/>
      <p:regular r:id="rId34"/>
    </p:embeddedFont>
    <p:embeddedFont>
      <p:font typeface="Host Grotesk Medium"/>
      <p:regular r:id="rId35"/>
    </p:embeddedFont>
    <p:embeddedFont>
      <p:font typeface="Host Grotesk Medium"/>
      <p:regular r:id="rId36"/>
    </p:embeddedFont>
    <p:embeddedFont>
      <p:font typeface="Roboto"/>
      <p:regular r:id="rId37"/>
    </p:embeddedFont>
    <p:embeddedFont>
      <p:font typeface="Roboto"/>
      <p:regular r:id="rId38"/>
    </p:embeddedFont>
    <p:embeddedFont>
      <p:font typeface="Roboto"/>
      <p:regular r:id="rId39"/>
    </p:embeddedFont>
    <p:embeddedFont>
      <p:font typeface="Roboto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33" Type="http://schemas.openxmlformats.org/officeDocument/2006/relationships/font" Target="fonts/font1.fntdata"/><Relationship Id="rId34" Type="http://schemas.openxmlformats.org/officeDocument/2006/relationships/font" Target="fonts/font2.fntdata"/><Relationship Id="rId35" Type="http://schemas.openxmlformats.org/officeDocument/2006/relationships/font" Target="fonts/font3.fntdata"/><Relationship Id="rId36" Type="http://schemas.openxmlformats.org/officeDocument/2006/relationships/font" Target="fonts/font4.fntdata"/><Relationship Id="rId37" Type="http://schemas.openxmlformats.org/officeDocument/2006/relationships/font" Target="fonts/font5.fntdata"/><Relationship Id="rId38" Type="http://schemas.openxmlformats.org/officeDocument/2006/relationships/font" Target="fonts/font6.fntdata"/><Relationship Id="rId39" Type="http://schemas.openxmlformats.org/officeDocument/2006/relationships/font" Target="fonts/font7.fntdata"/><Relationship Id="rId4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9CFC9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3643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64B8C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3643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5CCD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3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271230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Unlocking Model Potential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446746"/>
            <a:ext cx="9073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Model Context Protocol (MCP)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699760"/>
            <a:ext cx="964370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Sharing Workshop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329005"/>
            <a:ext cx="9643705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Engineers • Data Scientists • Product Managers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998518" y="5699760"/>
            <a:ext cx="284559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998518" y="6243995"/>
            <a:ext cx="284559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Session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Technical Deep Dive</a:t>
            </a:r>
            <a:endParaRPr lang="en-US" sz="8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0579"/>
            <a:ext cx="32975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Technical Implementation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401723"/>
            <a:ext cx="7386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MCP Components Explained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450663"/>
            <a:ext cx="6407944" cy="2365772"/>
          </a:xfrm>
          <a:prstGeom prst="roundRect">
            <a:avLst>
              <a:gd name="adj" fmla="val 4027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481143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6" name="Text 4"/>
          <p:cNvSpPr/>
          <p:nvPr/>
        </p:nvSpPr>
        <p:spPr>
          <a:xfrm>
            <a:off x="3827621" y="26048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3388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Definition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878818"/>
            <a:ext cx="58933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Structuring user profiles, device state, temporal data, and environmental variables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450663"/>
            <a:ext cx="6408063" cy="2365772"/>
          </a:xfrm>
          <a:prstGeom prst="roundRect">
            <a:avLst>
              <a:gd name="adj" fmla="val 4027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59027" y="2481143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1" name="Text 9"/>
          <p:cNvSpPr/>
          <p:nvPr/>
        </p:nvSpPr>
        <p:spPr>
          <a:xfrm>
            <a:off x="10462498" y="26048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685842" y="3388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Capture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85842" y="3878818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streams via Kafka/Kinesis, sensor fusion, API integrations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043249"/>
            <a:ext cx="6407944" cy="2365772"/>
          </a:xfrm>
          <a:prstGeom prst="roundRect">
            <a:avLst>
              <a:gd name="adj" fmla="val 4027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24270" y="507372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16" name="Text 14"/>
          <p:cNvSpPr/>
          <p:nvPr/>
        </p:nvSpPr>
        <p:spPr>
          <a:xfrm>
            <a:off x="3827621" y="51974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51084" y="5980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Management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51084" y="6471404"/>
            <a:ext cx="589335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Vector databases, feature stores, efficient indexing and versioning systems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043249"/>
            <a:ext cx="6408063" cy="2365772"/>
          </a:xfrm>
          <a:prstGeom prst="roundRect">
            <a:avLst>
              <a:gd name="adj" fmla="val 4027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59027" y="507372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9EDF2"/>
          </a:solidFill>
          <a:ln/>
        </p:spPr>
      </p:sp>
      <p:sp>
        <p:nvSpPr>
          <p:cNvPr id="21" name="Text 19"/>
          <p:cNvSpPr/>
          <p:nvPr/>
        </p:nvSpPr>
        <p:spPr>
          <a:xfrm>
            <a:off x="10462498" y="519743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7685842" y="59809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Application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685842" y="6471404"/>
            <a:ext cx="589347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prompt engineering, feature engineering, adaptive model selection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Case Studies</a:t>
            </a:r>
            <a:endParaRPr lang="en-US" sz="8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9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Case Study 1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280190" y="2120503"/>
            <a:ext cx="6771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E-commerce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7740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product suggestions yielding &lt;2% conversion rates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884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465683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Integrated real-time browsing data, localized inventory, user sentiment analysis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 Stack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977402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Apache Kafka for clickstreams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39685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Redis for session state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16316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ChromaDB for semantic context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E-commerce Results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21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Measurable Impact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783919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2439710" y="3815715"/>
            <a:ext cx="3087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Click-through rate uplift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306133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product relevance and timing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2783919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8984575" y="3815715"/>
            <a:ext cx="33242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Sales conversion increase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4306133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recommendations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25278" y="5326618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&lt;2%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5777389" y="6358414"/>
            <a:ext cx="3075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Original conversion rate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125278" y="6848832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Generic, context-free suggestions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9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Case Study 2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2120503"/>
            <a:ext cx="7283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Advanced Conversational AI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3643D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7740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LLMs "hallucinating" and losing track of long conversations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845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4B8C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5465683"/>
            <a:ext cx="350150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Managed long-term memory with user preferences and interaction history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9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77402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Pinecone for vector embeddings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37021"/>
            <a:ext cx="35015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cache for immediate context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496639"/>
            <a:ext cx="350150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Session state management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4180"/>
            <a:ext cx="32496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Conversational AI Results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95324"/>
            <a:ext cx="6228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Dramatic Improvements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757613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848445" y="4789408"/>
            <a:ext cx="42701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Reduction in irrelevant responses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279827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context awareness and memory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757613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22%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8927663" y="4789408"/>
            <a:ext cx="34381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Multi-turn task completion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6884" y="5279827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conversation continuity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75139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Success Factor: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Seamless integration of short-term session context with long-term user preference memory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400830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 Guide</a:t>
            </a:r>
            <a:endParaRPr lang="en-US" sz="8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8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Getting Started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69494"/>
            <a:ext cx="78220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MCP Implementation Strategy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718435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47418" y="2945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Start Small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47418" y="3435668"/>
            <a:ext cx="125891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 2-3 critical context variables for initial MVP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133951" y="4249341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87579" y="4476155"/>
            <a:ext cx="3212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Infrastructure Integration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87579" y="4966573"/>
            <a:ext cx="1224903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 with existing data pipelines (Airflow, DataBricks)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474232" y="5780246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927860" y="60070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Team Collaboration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27860" y="6497479"/>
            <a:ext cx="1190875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 synergy between data engineering, MLOps, and product teams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Technology Stack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52186"/>
            <a:ext cx="56726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Tools &amp; Platforms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301127"/>
            <a:ext cx="4196358" cy="1685330"/>
          </a:xfrm>
          <a:prstGeom prst="roundRect">
            <a:avLst>
              <a:gd name="adj" fmla="val 5653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558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Stores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048839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Feast for feature management and serving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301127"/>
            <a:ext cx="4196358" cy="1685330"/>
          </a:xfrm>
          <a:prstGeom prst="roundRect">
            <a:avLst>
              <a:gd name="adj" fmla="val 5653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74256" y="3558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Vector Databases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74256" y="4048839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Milvus, Weaviate, Pinecone for semantic search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301127"/>
            <a:ext cx="4196358" cy="1685330"/>
          </a:xfrm>
          <a:prstGeom prst="roundRect">
            <a:avLst>
              <a:gd name="adj" fmla="val 5653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97427" y="3558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Streaming Platforms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97427" y="4048839"/>
            <a:ext cx="368177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Confluent Platform, Apache Kafka for real-time data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13271"/>
            <a:ext cx="13042702" cy="1345168"/>
          </a:xfrm>
          <a:prstGeom prst="roundRect">
            <a:avLst>
              <a:gd name="adj" fmla="val 7082"/>
            </a:avLst>
          </a:prstGeom>
          <a:noFill/>
          <a:ln w="3048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51084" y="5470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Storage Solutions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51084" y="5960983"/>
            <a:ext cx="1252811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Redis for caching, PostgreSQL for structured data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Workshop Agenda</a:t>
            </a:r>
            <a:endParaRPr lang="en-US" sz="89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5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Best Practices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576149"/>
            <a:ext cx="73134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Common Pitfalls &amp; Solutions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5090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7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Overload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65972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 with essential context variables, expand gradually based on performance metrics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5090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4755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Latency Issues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965972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caching layers and optimize database queries for real-time applications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13271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3790" y="6063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554153"/>
            <a:ext cx="6379607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GDPR compliance and implement data anonymization techniques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13271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6884" y="6063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Team Alignment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56884" y="6554153"/>
            <a:ext cx="637972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clear ownership and communication channels across teams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1700"/>
            <a:ext cx="33466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 Roadmap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8028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Your 90-Day Journey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4929783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5" name="Shape 3"/>
          <p:cNvSpPr/>
          <p:nvPr/>
        </p:nvSpPr>
        <p:spPr>
          <a:xfrm>
            <a:off x="3301960" y="424934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6" name="Shape 4"/>
          <p:cNvSpPr/>
          <p:nvPr/>
        </p:nvSpPr>
        <p:spPr>
          <a:xfrm>
            <a:off x="3062049" y="4674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147120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1899642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 1-2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3682365"/>
            <a:ext cx="459331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audit and MVP scope definition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967293" y="492978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1" name="Shape 9"/>
          <p:cNvSpPr/>
          <p:nvPr/>
        </p:nvSpPr>
        <p:spPr>
          <a:xfrm>
            <a:off x="5727382" y="4674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812453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4564856" y="583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 3-6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3685818" y="6327458"/>
            <a:ext cx="459343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Infrastructure setup and data pipeline integration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632508" y="424934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16" name="Shape 14"/>
          <p:cNvSpPr/>
          <p:nvPr/>
        </p:nvSpPr>
        <p:spPr>
          <a:xfrm>
            <a:off x="8392597" y="4674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77667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7230070" y="2851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 7-10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6351032" y="3342203"/>
            <a:ext cx="459343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capture and management system deployment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11297841" y="4929783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FD3D8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57930" y="46746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1143000" y="47171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9895403" y="58370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Week 11-12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016365" y="6327458"/>
            <a:ext cx="459343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integration and performance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79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Measuring Success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102876"/>
            <a:ext cx="57323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Performance Indicators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2032754"/>
            <a:ext cx="7556421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↑25%</a:t>
            </a:r>
            <a:endParaRPr lang="en-US" sz="4700" dirty="0"/>
          </a:p>
        </p:txBody>
      </p:sp>
      <p:sp>
        <p:nvSpPr>
          <p:cNvPr id="6" name="Text 3"/>
          <p:cNvSpPr/>
          <p:nvPr/>
        </p:nvSpPr>
        <p:spPr>
          <a:xfrm>
            <a:off x="8514517" y="2858333"/>
            <a:ext cx="30876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accuracy improvement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3250644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Context-aware vs baseline models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80190" y="4067175"/>
            <a:ext cx="7556421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↓40%</a:t>
            </a:r>
            <a:endParaRPr lang="en-US" sz="4700" dirty="0"/>
          </a:p>
        </p:txBody>
      </p:sp>
      <p:sp>
        <p:nvSpPr>
          <p:cNvPr id="9" name="Text 6"/>
          <p:cNvSpPr/>
          <p:nvPr/>
        </p:nvSpPr>
        <p:spPr>
          <a:xfrm>
            <a:off x="8924211" y="489275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Error rate reduction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285065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Fewer irrelevant or incorrect outputs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280190" y="6101596"/>
            <a:ext cx="7556421" cy="598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↑30%</a:t>
            </a:r>
            <a:endParaRPr lang="en-US" sz="4700" dirty="0"/>
          </a:p>
        </p:txBody>
      </p:sp>
      <p:sp>
        <p:nvSpPr>
          <p:cNvPr id="12" name="Text 9"/>
          <p:cNvSpPr/>
          <p:nvPr/>
        </p:nvSpPr>
        <p:spPr>
          <a:xfrm>
            <a:off x="8738473" y="6927175"/>
            <a:ext cx="26397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User satisfaction increase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7319486"/>
            <a:ext cx="75564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relevant and personalized experiences</a:t>
            </a:r>
            <a:endParaRPr lang="en-US"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Conclusion</a:t>
            </a:r>
            <a:endParaRPr lang="en-US" sz="8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8242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405420"/>
            <a:ext cx="80277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MCP: Your Path to Intelligent AI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454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530906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Context is Critical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022646"/>
            <a:ext cx="342149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Essential for building robust, adaptable AI systems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35893" y="3454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73008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Systematic Approach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73008" y="4022646"/>
            <a:ext cx="342149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MCP provides a proven framework for context management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77995" y="34543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15111" y="3532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Measurable Impact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415111" y="4022646"/>
            <a:ext cx="342149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results show significant performance improvements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496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530906" y="5574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Investment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530906" y="6065044"/>
            <a:ext cx="1230570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 management is an investment in future AI success</a:t>
            </a:r>
            <a:endParaRPr lang="en-US" sz="17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6035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4406"/>
            <a:ext cx="2902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Ready to Get Started?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95550"/>
            <a:ext cx="624470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discuss your specific use cases and implementation challenges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4310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78860" y="34735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3508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Technical Questions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530906" y="4090035"/>
            <a:ext cx="55075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Architecture, tools, integration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78860" y="49263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530906" y="4961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5542836"/>
            <a:ext cx="55075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ROI, timelines, resource needs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3366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8860" y="63791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530906" y="64144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530906" y="6995636"/>
            <a:ext cx="550759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Pilot projects, team formation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599521" y="1942743"/>
            <a:ext cx="6244709" cy="2655808"/>
          </a:xfrm>
          <a:prstGeom prst="roundRect">
            <a:avLst>
              <a:gd name="adj" fmla="val 3587"/>
            </a:avLst>
          </a:prstGeom>
          <a:solidFill>
            <a:srgbClr val="B6D6FC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2252424"/>
            <a:ext cx="354330" cy="283488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8407479" y="22262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Workshop Resources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407479" y="2807375"/>
            <a:ext cx="52099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checklist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8407479" y="3226832"/>
            <a:ext cx="52099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comparison guide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8407479" y="3646289"/>
            <a:ext cx="52099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study templates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8407479" y="4065746"/>
            <a:ext cx="520993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practices documentation</a:t>
            </a:r>
            <a:endParaRPr lang="en-US" sz="17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34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 You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4504611"/>
            <a:ext cx="130428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Let's Build Context-Aware AI Together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680120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Your investment in context management today shapes the intelligent AI systems of tomorrow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8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Workshop Overview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709982"/>
            <a:ext cx="61942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What We'll Cover Today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758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78860" y="3801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801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Context Crisis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530906" y="4362807"/>
            <a:ext cx="56424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Current AI limitations and their impact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75892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41955" y="380142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80142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MCP Framework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194000" y="4362807"/>
            <a:ext cx="564261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components and methodology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565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78860" y="51991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199102"/>
            <a:ext cx="37370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Real-World Applications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1530906" y="5760482"/>
            <a:ext cx="564249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studies and success stories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51565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41955" y="51991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199102"/>
            <a:ext cx="341971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Implementation Guide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194000" y="5760482"/>
            <a:ext cx="564261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Tools, practices, and next steps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</a:t>
            </a:r>
            <a:endParaRPr lang="en-US" sz="8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2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773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"Context Conundrum" in AI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3531156"/>
            <a:ext cx="3664744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3765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Dynamic Scenarios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256008"/>
            <a:ext cx="3195876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struggle with real-world complexity and changing environments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3531156"/>
            <a:ext cx="3664863" cy="1979771"/>
          </a:xfrm>
          <a:prstGeom prst="roundRect">
            <a:avLst>
              <a:gd name="adj" fmla="val 4812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919782" y="37655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Context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782" y="4256008"/>
            <a:ext cx="319599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30-40% of AI errors stem from lack of situational awareness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37741"/>
            <a:ext cx="7556421" cy="1299448"/>
          </a:xfrm>
          <a:prstGeom prst="roundRect">
            <a:avLst>
              <a:gd name="adj" fmla="val 733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8224" y="59721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Poor Experience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6462593"/>
            <a:ext cx="70875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Irrelevant outputs lead to user frustration and costly retraining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Real-World Impact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84384" y="1190506"/>
            <a:ext cx="7078028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When Context Goes Wrong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784384" y="2338983"/>
            <a:ext cx="6390680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30-40%</a:t>
            </a:r>
            <a:endParaRPr lang="en-US" sz="5800" dirty="0"/>
          </a:p>
        </p:txBody>
      </p:sp>
      <p:sp>
        <p:nvSpPr>
          <p:cNvPr id="5" name="Text 3"/>
          <p:cNvSpPr/>
          <p:nvPr/>
        </p:nvSpPr>
        <p:spPr>
          <a:xfrm>
            <a:off x="1766530" y="3358634"/>
            <a:ext cx="4426268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errors from missing context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84384" y="3843218"/>
            <a:ext cx="639068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data about user state and environment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5217" y="2338983"/>
            <a:ext cx="6390799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&lt;2%</a:t>
            </a:r>
            <a:endParaRPr lang="en-US" sz="5800" dirty="0"/>
          </a:p>
        </p:txBody>
      </p:sp>
      <p:sp>
        <p:nvSpPr>
          <p:cNvPr id="8" name="Text 6"/>
          <p:cNvSpPr/>
          <p:nvPr/>
        </p:nvSpPr>
        <p:spPr>
          <a:xfrm>
            <a:off x="9249847" y="335863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Conversion rates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55217" y="3843218"/>
            <a:ext cx="6390799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Generic recommendations without personalization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119801" y="4851678"/>
            <a:ext cx="6390680" cy="739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35%</a:t>
            </a:r>
            <a:endParaRPr lang="en-US" sz="5800" dirty="0"/>
          </a:p>
        </p:txBody>
      </p:sp>
      <p:sp>
        <p:nvSpPr>
          <p:cNvPr id="11" name="Text 9"/>
          <p:cNvSpPr/>
          <p:nvPr/>
        </p:nvSpPr>
        <p:spPr>
          <a:xfrm>
            <a:off x="5914311" y="5871329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Irrelevant responses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119801" y="6355913"/>
            <a:ext cx="6390680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Chatbots losing conversation history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4384" y="6944082"/>
            <a:ext cx="13061633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Examples:</a:t>
            </a:r>
            <a:pPr algn="l"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Chatbots forgetting conversation flow, recommendation engines suggesting out-of-stock items, models giving outdated advice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</a:t>
            </a:r>
            <a:endParaRPr lang="en-US" sz="8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2530435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304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3175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Introducing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93790" y="3811548"/>
            <a:ext cx="673941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Model Context Protocol (MCP)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1082993" y="4920020"/>
            <a:ext cx="1275361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systematic framework for acquiring, managing, and applying contextual data to enable AI models to make smarter, context-aware decisions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793790" y="4703207"/>
            <a:ext cx="22860" cy="722709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9" name="Text 5"/>
          <p:cNvSpPr/>
          <p:nvPr/>
        </p:nvSpPr>
        <p:spPr>
          <a:xfrm>
            <a:off x="793790" y="5739051"/>
            <a:ext cx="64009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25%</a:t>
            </a:r>
            <a:endParaRPr lang="en-US" sz="5000" dirty="0"/>
          </a:p>
        </p:txBody>
      </p:sp>
      <p:sp>
        <p:nvSpPr>
          <p:cNvPr id="10" name="Text 6"/>
          <p:cNvSpPr/>
          <p:nvPr/>
        </p:nvSpPr>
        <p:spPr>
          <a:xfrm>
            <a:off x="2214920" y="6616065"/>
            <a:ext cx="355854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Improvement in model accuracy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435691" y="5739051"/>
            <a:ext cx="640091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4</a:t>
            </a:r>
            <a:endParaRPr lang="en-US" sz="5000" dirty="0"/>
          </a:p>
        </p:txBody>
      </p:sp>
      <p:sp>
        <p:nvSpPr>
          <p:cNvPr id="12" name="Text 8"/>
          <p:cNvSpPr/>
          <p:nvPr/>
        </p:nvSpPr>
        <p:spPr>
          <a:xfrm>
            <a:off x="9431179" y="661606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pillars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7435691" y="7032903"/>
            <a:ext cx="6400919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• Capture • Manage • Apply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8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5CCDA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MCP Framework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Four Core Pillars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38318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72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Define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62807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 relevant attributes and context requirements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738318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872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Capture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362807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data streams and sensor integration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929783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063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Manage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554272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storage, indexing, and versioning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929783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063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Apply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554272"/>
            <a:ext cx="6067782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integration with model inference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2025-07-14T12:41:15Z</dcterms:created>
  <dcterms:modified xsi:type="dcterms:W3CDTF">2025-07-14T12:41:15Z</dcterms:modified>
</cp:coreProperties>
</file>